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6" r:id="rId2"/>
    <p:sldId id="292" r:id="rId3"/>
    <p:sldId id="285" r:id="rId4"/>
    <p:sldId id="303" r:id="rId5"/>
    <p:sldId id="304" r:id="rId6"/>
    <p:sldId id="270" r:id="rId7"/>
    <p:sldId id="290" r:id="rId8"/>
    <p:sldId id="281" r:id="rId9"/>
    <p:sldId id="299" r:id="rId10"/>
    <p:sldId id="293" r:id="rId11"/>
    <p:sldId id="296" r:id="rId12"/>
    <p:sldId id="298" r:id="rId13"/>
    <p:sldId id="297" r:id="rId14"/>
    <p:sldId id="30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6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AR" sz="1200"/>
              <a:t>Abundancia de flamencos Catamarca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'Catamarca comparativo'!$E$16</c:f>
              <c:strCache>
                <c:ptCount val="1"/>
                <c:pt idx="0">
                  <c:v>P. andinus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'Catamarca comparativo'!$F$14:$J$14</c:f>
              <c:strCache>
                <c:ptCount val="5"/>
                <c:pt idx="0">
                  <c:v>CSI-98
n=9</c:v>
                </c:pt>
                <c:pt idx="1">
                  <c:v>CSI-05
n=9</c:v>
                </c:pt>
                <c:pt idx="2">
                  <c:v>CSI-10
n=9</c:v>
                </c:pt>
                <c:pt idx="3">
                  <c:v>CSI-15
n=9</c:v>
                </c:pt>
                <c:pt idx="4">
                  <c:v>CSI-20
n=9</c:v>
                </c:pt>
              </c:strCache>
            </c:strRef>
          </c:cat>
          <c:val>
            <c:numRef>
              <c:f>'Catamarca comparativo'!$F$16:$J$16</c:f>
              <c:numCache>
                <c:formatCode>0</c:formatCode>
                <c:ptCount val="5"/>
                <c:pt idx="0">
                  <c:v>880</c:v>
                </c:pt>
                <c:pt idx="1">
                  <c:v>797</c:v>
                </c:pt>
                <c:pt idx="2">
                  <c:v>1250</c:v>
                </c:pt>
                <c:pt idx="3">
                  <c:v>700</c:v>
                </c:pt>
                <c:pt idx="4">
                  <c:v>1238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A1-4AB8-96B3-A5A5173C6369}"/>
            </c:ext>
          </c:extLst>
        </c:ser>
        <c:ser>
          <c:idx val="0"/>
          <c:order val="1"/>
          <c:tx>
            <c:strRef>
              <c:f>'Catamarca comparativo'!$E$15</c:f>
              <c:strCache>
                <c:ptCount val="1"/>
                <c:pt idx="0">
                  <c:v>P. jamesi</c:v>
                </c:pt>
              </c:strCache>
            </c:strRef>
          </c:tx>
          <c:spPr>
            <a:solidFill>
              <a:srgbClr val="DE2E97"/>
            </a:solidFill>
          </c:spPr>
          <c:invertIfNegative val="0"/>
          <c:cat>
            <c:strRef>
              <c:f>'Catamarca comparativo'!$F$14:$J$14</c:f>
              <c:strCache>
                <c:ptCount val="5"/>
                <c:pt idx="0">
                  <c:v>CSI-98
n=9</c:v>
                </c:pt>
                <c:pt idx="1">
                  <c:v>CSI-05
n=9</c:v>
                </c:pt>
                <c:pt idx="2">
                  <c:v>CSI-10
n=9</c:v>
                </c:pt>
                <c:pt idx="3">
                  <c:v>CSI-15
n=9</c:v>
                </c:pt>
                <c:pt idx="4">
                  <c:v>CSI-20
n=9</c:v>
                </c:pt>
              </c:strCache>
            </c:strRef>
          </c:cat>
          <c:val>
            <c:numRef>
              <c:f>'Catamarca comparativo'!$F$15:$J$15</c:f>
              <c:numCache>
                <c:formatCode>0</c:formatCode>
                <c:ptCount val="5"/>
                <c:pt idx="0">
                  <c:v>11715</c:v>
                </c:pt>
                <c:pt idx="1">
                  <c:v>12571</c:v>
                </c:pt>
                <c:pt idx="2">
                  <c:v>20055</c:v>
                </c:pt>
                <c:pt idx="3">
                  <c:v>17985</c:v>
                </c:pt>
                <c:pt idx="4">
                  <c:v>17404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A1-4AB8-96B3-A5A5173C6369}"/>
            </c:ext>
          </c:extLst>
        </c:ser>
        <c:ser>
          <c:idx val="2"/>
          <c:order val="2"/>
          <c:tx>
            <c:strRef>
              <c:f>'Catamarca comparativo'!$E$17</c:f>
              <c:strCache>
                <c:ptCount val="1"/>
                <c:pt idx="0">
                  <c:v>P. chilensis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'Catamarca comparativo'!$F$14:$J$14</c:f>
              <c:strCache>
                <c:ptCount val="5"/>
                <c:pt idx="0">
                  <c:v>CSI-98
n=9</c:v>
                </c:pt>
                <c:pt idx="1">
                  <c:v>CSI-05
n=9</c:v>
                </c:pt>
                <c:pt idx="2">
                  <c:v>CSI-10
n=9</c:v>
                </c:pt>
                <c:pt idx="3">
                  <c:v>CSI-15
n=9</c:v>
                </c:pt>
                <c:pt idx="4">
                  <c:v>CSI-20
n=9</c:v>
                </c:pt>
              </c:strCache>
            </c:strRef>
          </c:cat>
          <c:val>
            <c:numRef>
              <c:f>'Catamarca comparativo'!$F$17:$J$17</c:f>
              <c:numCache>
                <c:formatCode>0</c:formatCode>
                <c:ptCount val="5"/>
                <c:pt idx="0">
                  <c:v>81</c:v>
                </c:pt>
                <c:pt idx="1">
                  <c:v>978</c:v>
                </c:pt>
                <c:pt idx="2">
                  <c:v>278</c:v>
                </c:pt>
                <c:pt idx="3">
                  <c:v>137</c:v>
                </c:pt>
                <c:pt idx="4">
                  <c:v>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A1-4AB8-96B3-A5A5173C6369}"/>
            </c:ext>
          </c:extLst>
        </c:ser>
        <c:ser>
          <c:idx val="3"/>
          <c:order val="3"/>
          <c:tx>
            <c:strRef>
              <c:f>'Catamarca comparativo'!$E$18</c:f>
              <c:strCache>
                <c:ptCount val="1"/>
                <c:pt idx="0">
                  <c:v>Phoenicopteridae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'Catamarca comparativo'!$F$14:$J$14</c:f>
              <c:strCache>
                <c:ptCount val="5"/>
                <c:pt idx="0">
                  <c:v>CSI-98
n=9</c:v>
                </c:pt>
                <c:pt idx="1">
                  <c:v>CSI-05
n=9</c:v>
                </c:pt>
                <c:pt idx="2">
                  <c:v>CSI-10
n=9</c:v>
                </c:pt>
                <c:pt idx="3">
                  <c:v>CSI-15
n=9</c:v>
                </c:pt>
                <c:pt idx="4">
                  <c:v>CSI-20
n=9</c:v>
                </c:pt>
              </c:strCache>
            </c:strRef>
          </c:cat>
          <c:val>
            <c:numRef>
              <c:f>'Catamarca comparativo'!$F$18:$J$18</c:f>
              <c:numCache>
                <c:formatCode>0</c:formatCode>
                <c:ptCount val="5"/>
                <c:pt idx="0">
                  <c:v>0</c:v>
                </c:pt>
                <c:pt idx="1">
                  <c:v>108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1A1-4AB8-96B3-A5A5173C6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471360"/>
        <c:axId val="132545280"/>
      </c:barChart>
      <c:catAx>
        <c:axId val="22747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2545280"/>
        <c:crosses val="autoZero"/>
        <c:auto val="1"/>
        <c:lblAlgn val="ctr"/>
        <c:lblOffset val="100"/>
        <c:noMultiLvlLbl val="0"/>
      </c:catAx>
      <c:valAx>
        <c:axId val="132545280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lumMod val="75000"/>
                </a:schemeClr>
              </a:solidFill>
            </a:ln>
          </c:spPr>
        </c:majorGridlines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7471360"/>
        <c:crosses val="autoZero"/>
        <c:crossBetween val="between"/>
      </c:valAx>
      <c:spPr>
        <a:noFill/>
        <a:ln w="9525">
          <a:solidFill>
            <a:schemeClr val="accent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1200" i="1"/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930E7-0E2E-4B0F-81D6-596A5019BDEC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D6764-07BE-494D-A0FB-8479497EF8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633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endParaRPr dirty="0"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4">
            <a:extLst>
              <a:ext uri="{FF2B5EF4-FFF2-40B4-BE49-F238E27FC236}">
                <a16:creationId xmlns:a16="http://schemas.microsoft.com/office/drawing/2014/main" id="{1966CEC1-AF68-445F-9C6B-B94EDA7918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91EA3638-9F04-4356-A290-5B39219248AA}" type="slidenum">
              <a:rPr lang="es-AR" altLang="es-A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6</a:t>
            </a:fld>
            <a:endParaRPr lang="es-AR" altLang="es-A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C547A066-5073-47D2-B0F3-E85758F3036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663" y="812800"/>
            <a:ext cx="7107237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9980A3EB-A5B6-4458-B55A-FCAD417ECB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altLang="es-A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41EBA2-F6BE-41D2-8B88-EDEDE6C4E81C}" type="slidenum">
              <a:rPr lang="es-AR"/>
              <a:pPr/>
              <a:t>9</a:t>
            </a:fld>
            <a:endParaRPr lang="es-AR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81208" y="8686461"/>
            <a:ext cx="2972472" cy="45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A69AD93D-9DEE-417E-BA5E-4851E6653A3B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9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81208" y="8686461"/>
            <a:ext cx="2973912" cy="4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B7DCB4FF-9884-472C-B11A-D5C8BCD891D0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9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7868BB-2D8E-4E89-8456-98F391E51698}" type="slidenum">
              <a:rPr lang="es-AR"/>
              <a:pPr/>
              <a:t>12</a:t>
            </a:fld>
            <a:endParaRPr lang="es-AR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81208" y="8686461"/>
            <a:ext cx="2972472" cy="45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FA0C7F6B-62F7-45AE-B2AD-C7CC5CAB06EF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12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881208" y="8686461"/>
            <a:ext cx="2973912" cy="4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54FF9908-92AE-4D93-9A55-6B092BBE36DB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12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7645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838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6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945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494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451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728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244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421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5222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s-A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0274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CA432B8-B0FB-4BBA-81DD-6157D7709C27}" type="datetimeFigureOut">
              <a:rPr lang="es-AR" smtClean="0"/>
              <a:t>29/10/2021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5F21BC95-2CE9-4830-93C3-29ED7EEB955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192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Litio, Agua, Humedales y Biodiversidad</a:t>
            </a:r>
            <a:endParaRPr lang="es-AR" dirty="0"/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C65B9D96-04E9-4C9E-92E9-A942C7728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76" y="4872752"/>
            <a:ext cx="1800225" cy="198524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691743" y="5242658"/>
            <a:ext cx="22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Patricia Marconi</a:t>
            </a:r>
            <a:endParaRPr lang="es-AR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8044543" y="4827160"/>
            <a:ext cx="363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/>
              <a:t>Conversatorio</a:t>
            </a:r>
          </a:p>
          <a:p>
            <a:pPr algn="ctr"/>
            <a:r>
              <a:rPr lang="es-AR" sz="2800" b="1" dirty="0" smtClean="0"/>
              <a:t>Proyecto «Madre Agua»</a:t>
            </a:r>
          </a:p>
          <a:p>
            <a:pPr algn="ctr"/>
            <a:endParaRPr lang="es-AR" sz="2800" b="1" dirty="0" smtClean="0"/>
          </a:p>
          <a:p>
            <a:pPr algn="ctr"/>
            <a:r>
              <a:rPr lang="es-AR" sz="2400" b="1" dirty="0" smtClean="0"/>
              <a:t>24 de mayo 2021</a:t>
            </a: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20967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181" y="-87086"/>
            <a:ext cx="12903200" cy="781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9767" y="212726"/>
            <a:ext cx="3571119" cy="650874"/>
          </a:xfrm>
          <a:noFill/>
        </p:spPr>
        <p:txBody>
          <a:bodyPr>
            <a:normAutofit fontScale="90000"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Algunos datos 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9768" y="1003299"/>
            <a:ext cx="5532966" cy="197938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s-AR" b="1" dirty="0" smtClean="0"/>
              <a:t>Proyecto Fénix </a:t>
            </a:r>
            <a:r>
              <a:rPr lang="es-AR" dirty="0" smtClean="0"/>
              <a:t>con ampliación (Livent)</a:t>
            </a:r>
          </a:p>
          <a:p>
            <a:pPr>
              <a:spcBef>
                <a:spcPts val="600"/>
              </a:spcBef>
            </a:pPr>
            <a:r>
              <a:rPr lang="es-AR" dirty="0" smtClean="0"/>
              <a:t>Producción  = 40.000 toneladas/año de LCE (litio metálico)</a:t>
            </a:r>
          </a:p>
          <a:p>
            <a:pPr>
              <a:spcBef>
                <a:spcPts val="600"/>
              </a:spcBef>
            </a:pPr>
            <a:r>
              <a:rPr lang="es-AR" dirty="0" smtClean="0"/>
              <a:t>Demanda de </a:t>
            </a:r>
            <a:r>
              <a:rPr lang="es-AR" b="1" dirty="0" smtClean="0"/>
              <a:t>agua dulce </a:t>
            </a:r>
            <a:r>
              <a:rPr lang="es-AR" dirty="0" smtClean="0"/>
              <a:t>= 650 m3/hora</a:t>
            </a:r>
          </a:p>
          <a:p>
            <a:pPr>
              <a:spcBef>
                <a:spcPts val="600"/>
              </a:spcBef>
            </a:pPr>
            <a:r>
              <a:rPr lang="es-AR" dirty="0" smtClean="0">
                <a:solidFill>
                  <a:srgbClr val="FF0000"/>
                </a:solidFill>
              </a:rPr>
              <a:t>Consumo anual 5.694.000 metros cúbicos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410475" y="1043818"/>
            <a:ext cx="5520267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AR" sz="2400" b="1" dirty="0"/>
              <a:t>Antofagasta de la Sierra </a:t>
            </a:r>
            <a:r>
              <a:rPr lang="es-AR" sz="2400" dirty="0"/>
              <a:t>= 2.000 habitantes</a:t>
            </a:r>
          </a:p>
          <a:p>
            <a:r>
              <a:rPr lang="es-AR" sz="2400" dirty="0" smtClean="0"/>
              <a:t>Consumo </a:t>
            </a:r>
            <a:r>
              <a:rPr lang="es-AR" sz="2400" dirty="0"/>
              <a:t>de agua por persona por día por habitante = </a:t>
            </a:r>
            <a:r>
              <a:rPr lang="es-AR" sz="2400" dirty="0" smtClean="0"/>
              <a:t>300 </a:t>
            </a:r>
            <a:r>
              <a:rPr lang="es-AR" sz="2400" dirty="0"/>
              <a:t>litros</a:t>
            </a:r>
          </a:p>
          <a:p>
            <a:r>
              <a:rPr lang="es-AR" sz="2400" dirty="0"/>
              <a:t>1 metro cúbico de agua = 1.000 litros</a:t>
            </a:r>
          </a:p>
          <a:p>
            <a:r>
              <a:rPr lang="es-AR" sz="2400" dirty="0" smtClean="0">
                <a:solidFill>
                  <a:srgbClr val="FF0000"/>
                </a:solidFill>
              </a:rPr>
              <a:t>Consumo anual 219.000 metros cúbicos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37025" y="6151212"/>
            <a:ext cx="11146256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s-AR" sz="2800" b="1" dirty="0">
                <a:solidFill>
                  <a:srgbClr val="FF0000"/>
                </a:solidFill>
              </a:rPr>
              <a:t>Livent consume en 14 días lo que </a:t>
            </a:r>
            <a:r>
              <a:rPr lang="es-AR" sz="2800" b="1" dirty="0" smtClean="0">
                <a:solidFill>
                  <a:srgbClr val="FF0000"/>
                </a:solidFill>
              </a:rPr>
              <a:t>Antofagasta </a:t>
            </a:r>
            <a:r>
              <a:rPr lang="es-AR" sz="2800" b="1" dirty="0" smtClean="0">
                <a:solidFill>
                  <a:srgbClr val="FF0000"/>
                </a:solidFill>
              </a:rPr>
              <a:t>de la Sierra </a:t>
            </a:r>
            <a:r>
              <a:rPr lang="es-AR" sz="2800" b="1" dirty="0">
                <a:solidFill>
                  <a:srgbClr val="FF0000"/>
                </a:solidFill>
              </a:rPr>
              <a:t>consume en un año</a:t>
            </a:r>
          </a:p>
        </p:txBody>
      </p:sp>
    </p:spTree>
    <p:extLst>
      <p:ext uri="{BB962C8B-B14F-4D97-AF65-F5344CB8AC3E}">
        <p14:creationId xmlns:p14="http://schemas.microsoft.com/office/powerpoint/2010/main" val="15689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tricia Marconi\Documents\Altiplano de Catamarca\Fundación Humedales\Difusión\mapas minería\emprend_min13ago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2" y="670361"/>
            <a:ext cx="8748712" cy="618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9"/>
            <a:ext cx="7708899" cy="6731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AR" sz="3200" b="1" dirty="0" smtClean="0"/>
              <a:t>Proyectos mineros en el Altiplano de Catamarca</a:t>
            </a:r>
            <a:endParaRPr lang="es-AR" sz="3200" b="1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785375"/>
              </p:ext>
            </p:extLst>
          </p:nvPr>
        </p:nvGraphicFramePr>
        <p:xfrm>
          <a:off x="6832599" y="3463502"/>
          <a:ext cx="5272314" cy="3307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0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8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78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22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19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AR" sz="1400" u="none" strike="noStrike" dirty="0">
                          <a:effectLst/>
                        </a:rPr>
                        <a:t>Cuenca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400" u="none" strike="noStrike" dirty="0">
                          <a:effectLst/>
                        </a:rPr>
                        <a:t>Litio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400" u="none" strike="noStrike" dirty="0">
                          <a:effectLst/>
                        </a:rPr>
                        <a:t>Oro-Plata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 dirty="0">
                          <a:effectLst/>
                        </a:rPr>
                        <a:t>Arenas Silíceas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50" u="none" strike="noStrike" dirty="0">
                          <a:effectLst/>
                        </a:rPr>
                        <a:t>Explora</a:t>
                      </a:r>
                      <a:endParaRPr lang="es-AR" sz="105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50" u="none" strike="noStrike" dirty="0">
                          <a:effectLst/>
                        </a:rPr>
                        <a:t>Explota</a:t>
                      </a:r>
                      <a:endParaRPr lang="es-AR" sz="105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u="none" strike="noStrike">
                          <a:effectLst/>
                        </a:rPr>
                        <a:t>IIAs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50" u="none" strike="noStrike" dirty="0">
                          <a:effectLst/>
                        </a:rPr>
                        <a:t>Explora</a:t>
                      </a:r>
                      <a:endParaRPr lang="es-AR" sz="105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50" u="none" strike="noStrike" dirty="0">
                          <a:effectLst/>
                        </a:rPr>
                        <a:t>Explota</a:t>
                      </a:r>
                      <a:endParaRPr lang="es-AR" sz="105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u="none" strike="noStrike">
                          <a:effectLst/>
                        </a:rPr>
                        <a:t>IIAs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50" u="none" strike="noStrike" dirty="0">
                          <a:effectLst/>
                        </a:rPr>
                        <a:t>Explora</a:t>
                      </a:r>
                      <a:endParaRPr lang="es-AR" sz="105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50" u="none" strike="noStrike" dirty="0">
                          <a:effectLst/>
                        </a:rPr>
                        <a:t>Explota</a:t>
                      </a:r>
                      <a:endParaRPr lang="es-AR" sz="105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400" u="none" strike="noStrike">
                          <a:effectLst/>
                        </a:rPr>
                        <a:t>IIA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 dirty="0">
                          <a:effectLst/>
                        </a:rPr>
                        <a:t>Hombre Muerto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5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5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0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 *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Archibarca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Antofalla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3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5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Fraile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Incahuasi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 dirty="0">
                          <a:effectLst/>
                        </a:rPr>
                        <a:t>Carachi Pampa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1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Laguna Blanca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Tres Quebradas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Aparejos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rgbClr val="C36D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Abaucán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SUBTOTALES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14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3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9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 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 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u="none" strike="noStrike">
                          <a:effectLst/>
                        </a:rPr>
                        <a:t>TOTALES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17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13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10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6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>
                          <a:effectLst/>
                        </a:rPr>
                        <a:t>2</a:t>
                      </a:r>
                      <a:endParaRPr lang="es-AR" sz="1400" b="0" i="0" u="none" strike="noStrike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400" u="none" strike="noStrike" dirty="0">
                          <a:effectLst/>
                        </a:rPr>
                        <a:t>2</a:t>
                      </a:r>
                      <a:endParaRPr lang="es-AR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8920954" y="1117575"/>
            <a:ext cx="3183960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dirty="0" smtClean="0"/>
              <a:t>29 proyectos mineros en etapas de exploración o explotación</a:t>
            </a:r>
          </a:p>
          <a:p>
            <a:endParaRPr lang="es-AR" dirty="0" smtClean="0"/>
          </a:p>
          <a:p>
            <a:r>
              <a:rPr lang="es-AR" b="1" dirty="0" smtClean="0">
                <a:solidFill>
                  <a:srgbClr val="FF0000"/>
                </a:solidFill>
              </a:rPr>
              <a:t>17 proyectos mineros de litio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dirty="0" smtClean="0"/>
              <a:t>3 en explotación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dirty="0" smtClean="0"/>
              <a:t>14 en exploración</a:t>
            </a:r>
            <a:endParaRPr lang="es-AR" dirty="0"/>
          </a:p>
        </p:txBody>
      </p:sp>
      <p:sp>
        <p:nvSpPr>
          <p:cNvPr id="6" name="5 Rectángulo redondeado"/>
          <p:cNvSpPr/>
          <p:nvPr/>
        </p:nvSpPr>
        <p:spPr>
          <a:xfrm>
            <a:off x="1888066" y="6041745"/>
            <a:ext cx="143933" cy="180876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 redondeado"/>
          <p:cNvSpPr/>
          <p:nvPr/>
        </p:nvSpPr>
        <p:spPr>
          <a:xfrm>
            <a:off x="4165599" y="1232678"/>
            <a:ext cx="143933" cy="180876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 redondeado"/>
          <p:cNvSpPr/>
          <p:nvPr/>
        </p:nvSpPr>
        <p:spPr>
          <a:xfrm>
            <a:off x="4385731" y="1158414"/>
            <a:ext cx="143933" cy="180876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736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7927880" y="651934"/>
            <a:ext cx="359525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b="1" dirty="0" err="1">
                <a:solidFill>
                  <a:srgbClr val="000000"/>
                </a:solidFill>
              </a:rPr>
              <a:t>Conectividad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subterránea</a:t>
            </a:r>
            <a:r>
              <a:rPr lang="en-US" b="1" dirty="0" smtClean="0">
                <a:solidFill>
                  <a:srgbClr val="000000"/>
                </a:solidFill>
              </a:rPr>
              <a:t> entre </a:t>
            </a:r>
          </a:p>
          <a:p>
            <a:pPr eaLnBrk="1">
              <a:buClrTx/>
              <a:buFontTx/>
              <a:buNone/>
            </a:pPr>
            <a:r>
              <a:rPr lang="en-US" b="1" dirty="0" err="1" smtClean="0">
                <a:solidFill>
                  <a:srgbClr val="000000"/>
                </a:solidFill>
              </a:rPr>
              <a:t>Cuencas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cerradas</a:t>
            </a:r>
            <a:r>
              <a:rPr lang="en-US" sz="1600" b="1" dirty="0" smtClean="0">
                <a:solidFill>
                  <a:srgbClr val="000000"/>
                </a:solidFill>
              </a:rPr>
              <a:t>: </a:t>
            </a:r>
          </a:p>
          <a:p>
            <a:pPr eaLnBrk="1">
              <a:buClrTx/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Salar de </a:t>
            </a:r>
            <a:r>
              <a:rPr lang="en-US" sz="1600" b="1" dirty="0">
                <a:solidFill>
                  <a:srgbClr val="000000"/>
                </a:solidFill>
              </a:rPr>
              <a:t>Atacama, </a:t>
            </a:r>
            <a:r>
              <a:rPr lang="en-US" sz="1600" b="1" dirty="0" smtClean="0">
                <a:solidFill>
                  <a:srgbClr val="000000"/>
                </a:solidFill>
              </a:rPr>
              <a:t>Chile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078" y="1402914"/>
            <a:ext cx="3507192" cy="354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23807" y="71438"/>
            <a:ext cx="835709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s-AR" sz="3600" b="1" dirty="0">
                <a:solidFill>
                  <a:srgbClr val="000000"/>
                </a:solidFill>
              </a:rPr>
              <a:t>Impactos </a:t>
            </a:r>
            <a:r>
              <a:rPr lang="es-AR" sz="3600" b="1" dirty="0" smtClean="0">
                <a:solidFill>
                  <a:srgbClr val="000000"/>
                </a:solidFill>
              </a:rPr>
              <a:t>Ambientales</a:t>
            </a:r>
            <a:endParaRPr lang="es-AR" sz="3600" b="1" dirty="0">
              <a:solidFill>
                <a:srgbClr val="000000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80" y="2017881"/>
            <a:ext cx="3832224" cy="3835632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152691" y="558609"/>
            <a:ext cx="3691966" cy="56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Cuenca: </a:t>
            </a:r>
            <a:r>
              <a:rPr lang="en-US" b="1" dirty="0" err="1" smtClean="0">
                <a:solidFill>
                  <a:srgbClr val="000000"/>
                </a:solidFill>
              </a:rPr>
              <a:t>Impactos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acumulativos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76420" y="721544"/>
            <a:ext cx="3382521" cy="37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Habitat: Pérdida de ecosistemas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9" y="1147234"/>
            <a:ext cx="3627002" cy="217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74367" y="3020354"/>
            <a:ext cx="330681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Vega Trapiche, Salar del Hombre Muerto</a:t>
            </a:r>
            <a:endParaRPr lang="es-AR" sz="1400" dirty="0"/>
          </a:p>
        </p:txBody>
      </p:sp>
      <p:sp>
        <p:nvSpPr>
          <p:cNvPr id="3" name="2 Rectángulo"/>
          <p:cNvSpPr/>
          <p:nvPr/>
        </p:nvSpPr>
        <p:spPr>
          <a:xfrm>
            <a:off x="5373950" y="4569022"/>
            <a:ext cx="2301912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</a:rPr>
              <a:t>(https://galanlithium.com.au)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423375" y="1095136"/>
            <a:ext cx="283633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AR" b="1" dirty="0" smtClean="0"/>
              <a:t>Salar del Hombre Muerto</a:t>
            </a:r>
            <a:endParaRPr lang="es-AR" b="1" dirty="0"/>
          </a:p>
        </p:txBody>
      </p:sp>
      <p:sp>
        <p:nvSpPr>
          <p:cNvPr id="6" name="5 Rectángulo"/>
          <p:cNvSpPr/>
          <p:nvPr/>
        </p:nvSpPr>
        <p:spPr>
          <a:xfrm>
            <a:off x="9467207" y="5853513"/>
            <a:ext cx="1858548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(</a:t>
            </a:r>
            <a:r>
              <a:rPr lang="en-US" sz="1400" dirty="0" err="1">
                <a:solidFill>
                  <a:srgbClr val="000000"/>
                </a:solidFill>
              </a:rPr>
              <a:t>Corenthal</a:t>
            </a:r>
            <a:r>
              <a:rPr lang="en-US" sz="1400" dirty="0">
                <a:solidFill>
                  <a:srgbClr val="000000"/>
                </a:solidFill>
              </a:rPr>
              <a:t> et al</a:t>
            </a:r>
            <a:r>
              <a:rPr lang="en-US" sz="1400" dirty="0" smtClean="0">
                <a:solidFill>
                  <a:srgbClr val="000000"/>
                </a:solidFill>
              </a:rPr>
              <a:t>. 2016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359875" y="4945572"/>
            <a:ext cx="32775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600" dirty="0" smtClean="0"/>
              <a:t>Proyecto </a:t>
            </a:r>
            <a:r>
              <a:rPr lang="es-ES" sz="1600" dirty="0"/>
              <a:t>Fénix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Proyecto Sal de Vida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Proyecto Sal de Oro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Proyecto Candelas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Proyecto Virgen del Valle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 smtClean="0"/>
              <a:t>Proyecto Hombre Muerto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 smtClean="0"/>
              <a:t>Norte Empresa </a:t>
            </a:r>
            <a:r>
              <a:rPr lang="es-ES" sz="1600" dirty="0" err="1" smtClean="0"/>
              <a:t>Alpha</a:t>
            </a:r>
            <a:r>
              <a:rPr lang="es-ES" sz="1600" dirty="0" smtClean="0"/>
              <a:t> </a:t>
            </a:r>
            <a:r>
              <a:rPr lang="es-ES" sz="1600" dirty="0" err="1" smtClean="0"/>
              <a:t>Lithium</a:t>
            </a:r>
            <a:endParaRPr lang="es-AR" sz="1600" dirty="0"/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78547390-66ED-43D1-8E92-DCB7F6DE3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4" y="4250409"/>
            <a:ext cx="3627002" cy="257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Google Shape;150;p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1BF3710A-71F5-4CDD-BCC8-5287B4A3FC4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744" y="3456556"/>
            <a:ext cx="3650184" cy="17139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532463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AR" dirty="0"/>
          </a:p>
        </p:txBody>
      </p:sp>
      <p:sp>
        <p:nvSpPr>
          <p:cNvPr id="11" name="10 Rectángulo"/>
          <p:cNvSpPr/>
          <p:nvPr/>
        </p:nvSpPr>
        <p:spPr>
          <a:xfrm>
            <a:off x="474367" y="6522211"/>
            <a:ext cx="3184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Vega Los </a:t>
            </a:r>
            <a:r>
              <a:rPr lang="es-ES" sz="1400" dirty="0" smtClean="0"/>
              <a:t>Patos, Salar del Hombre Muerto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506579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31067" y="94192"/>
            <a:ext cx="5892800" cy="67627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AR" sz="3200" b="1" dirty="0" smtClean="0"/>
              <a:t>Impactos ambientales a nivel especies</a:t>
            </a:r>
            <a:endParaRPr lang="es-AR" sz="3200" b="1" dirty="0"/>
          </a:p>
        </p:txBody>
      </p:sp>
      <p:pic>
        <p:nvPicPr>
          <p:cNvPr id="4" name="Picture 3" descr="C:\Users\Patricia Marconi\Documents\Altiplano de Catamarca\Fundación Humedales\Sexto Simultáneo\abundancias comparativas.png">
            <a:extLst>
              <a:ext uri="{FF2B5EF4-FFF2-40B4-BE49-F238E27FC236}">
                <a16:creationId xmlns:a16="http://schemas.microsoft.com/office/drawing/2014/main" id="{20F6B9E0-B70C-4104-BD42-693A8518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9" y="770464"/>
            <a:ext cx="6165737" cy="3615267"/>
          </a:xfrm>
          <a:prstGeom prst="rect">
            <a:avLst/>
          </a:prstGeom>
          <a:solidFill>
            <a:schemeClr val="bg2"/>
          </a:solidFill>
          <a:extLst/>
        </p:spPr>
      </p:pic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628396460"/>
              </p:ext>
            </p:extLst>
          </p:nvPr>
        </p:nvGraphicFramePr>
        <p:xfrm>
          <a:off x="3335868" y="4017434"/>
          <a:ext cx="2979528" cy="2671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364066" y="4016399"/>
            <a:ext cx="29785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1400" dirty="0" smtClean="0"/>
              <a:t>Abundancias totales de flamencos en toda el área de distribución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7917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499070" y="76201"/>
            <a:ext cx="10981730" cy="685800"/>
          </a:xfrm>
        </p:spPr>
        <p:txBody>
          <a:bodyPr/>
          <a:lstStyle/>
          <a:p>
            <a:r>
              <a:rPr lang="es-AR" sz="4000" b="1" dirty="0" smtClean="0"/>
              <a:t>Minería de litio en salmuera: resumen de la problemática</a:t>
            </a:r>
            <a:endParaRPr lang="es-AR" sz="40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4" y="1370452"/>
            <a:ext cx="3513138" cy="21568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8" name="7 Conector recto"/>
          <p:cNvCxnSpPr/>
          <p:nvPr/>
        </p:nvCxnSpPr>
        <p:spPr>
          <a:xfrm>
            <a:off x="602256" y="1346774"/>
            <a:ext cx="3743325" cy="20742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499070" y="1283631"/>
            <a:ext cx="3961605" cy="23304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1111251" y="847725"/>
            <a:ext cx="157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/>
              <a:t>¿Cómo?</a:t>
            </a:r>
            <a:endParaRPr lang="es-AR" sz="32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390640" y="1222660"/>
            <a:ext cx="1806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/>
              <a:t>¿Dónde?</a:t>
            </a:r>
            <a:endParaRPr lang="es-AR" sz="3200" b="1" dirty="0"/>
          </a:p>
        </p:txBody>
      </p:sp>
      <p:pic>
        <p:nvPicPr>
          <p:cNvPr id="2050" name="Picture 2" descr="C:\Users\Patricia Marconi\Documents\Altiplano de Catamarca\Proyecto Madre Agua\Triángulo del liti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149" y="783569"/>
            <a:ext cx="3090314" cy="28305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875308" y="3703247"/>
            <a:ext cx="204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/>
              <a:t>¿Quiénes?</a:t>
            </a:r>
            <a:endParaRPr lang="es-AR" sz="3200" b="1" dirty="0"/>
          </a:p>
        </p:txBody>
      </p:sp>
      <p:sp>
        <p:nvSpPr>
          <p:cNvPr id="13" name="12 Elipse"/>
          <p:cNvSpPr/>
          <p:nvPr/>
        </p:nvSpPr>
        <p:spPr>
          <a:xfrm>
            <a:off x="8135408" y="1346774"/>
            <a:ext cx="1304925" cy="23533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1" name="Picture 3" descr="C:\Users\Patricia Marconi\Documents\Altiplano de Catamarca\Proyecto Madre Agua\Actor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48" y="4143748"/>
            <a:ext cx="3815292" cy="24687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6033027" y="3783539"/>
            <a:ext cx="1806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/>
              <a:t>¿Cuándo?</a:t>
            </a:r>
            <a:endParaRPr lang="es-AR" sz="3200" b="1" dirty="0"/>
          </a:p>
        </p:txBody>
      </p:sp>
      <p:pic>
        <p:nvPicPr>
          <p:cNvPr id="19" name="Google Shape;13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3927" y="4288022"/>
            <a:ext cx="5074823" cy="236793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</p:pic>
      <p:sp>
        <p:nvSpPr>
          <p:cNvPr id="16" name="15 Elipse"/>
          <p:cNvSpPr/>
          <p:nvPr/>
        </p:nvSpPr>
        <p:spPr>
          <a:xfrm>
            <a:off x="4131734" y="4288022"/>
            <a:ext cx="1109134" cy="9105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Elipse"/>
          <p:cNvSpPr/>
          <p:nvPr/>
        </p:nvSpPr>
        <p:spPr>
          <a:xfrm>
            <a:off x="1786467" y="5257800"/>
            <a:ext cx="902759" cy="6519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8220636" y="5657334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?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8161306" y="4893596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?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9643035" y="5102658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?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15EE69-7CF0-404A-B10C-0C311357BD2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440605" y="734977"/>
            <a:ext cx="3705262" cy="318368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638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800" dirty="0">
                <a:solidFill>
                  <a:srgbClr val="000000"/>
                </a:solidFill>
              </a:rPr>
              <a:t>Censos de flamencos: relevamientos expeditivos de </a:t>
            </a:r>
            <a:r>
              <a:rPr lang="es-ES" altLang="es-AR" sz="1800" b="1" dirty="0">
                <a:solidFill>
                  <a:srgbClr val="000000"/>
                </a:solidFill>
              </a:rPr>
              <a:t>10 días</a:t>
            </a:r>
            <a:r>
              <a:rPr lang="es-ES" altLang="es-AR" sz="1800" dirty="0">
                <a:solidFill>
                  <a:srgbClr val="000000"/>
                </a:solidFill>
              </a:rPr>
              <a:t> de duración de todos los humedales</a:t>
            </a:r>
          </a:p>
          <a:p>
            <a:pPr eaLnBrk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800" dirty="0">
                <a:solidFill>
                  <a:srgbClr val="000000"/>
                </a:solidFill>
              </a:rPr>
              <a:t> Censos por especie y por hábitat para todas las aves acuáticas</a:t>
            </a:r>
          </a:p>
          <a:p>
            <a:pPr eaLnBrk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800" dirty="0">
                <a:solidFill>
                  <a:srgbClr val="000000"/>
                </a:solidFill>
              </a:rPr>
              <a:t>Toma de muestras de agua y de muestras </a:t>
            </a:r>
            <a:r>
              <a:rPr lang="es-ES" altLang="es-AR" sz="1800" dirty="0" err="1">
                <a:solidFill>
                  <a:srgbClr val="000000"/>
                </a:solidFill>
              </a:rPr>
              <a:t>limnológicas</a:t>
            </a:r>
            <a:endParaRPr lang="es-ES" altLang="es-AR" sz="1800" dirty="0">
              <a:solidFill>
                <a:srgbClr val="000000"/>
              </a:solidFill>
            </a:endParaRPr>
          </a:p>
          <a:p>
            <a:pPr eaLnBrk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800" dirty="0">
                <a:solidFill>
                  <a:srgbClr val="000000"/>
                </a:solidFill>
              </a:rPr>
              <a:t>Registro de Uso de la tierra e impactos. </a:t>
            </a:r>
          </a:p>
          <a:p>
            <a:pPr eaLnBrk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800" dirty="0">
                <a:solidFill>
                  <a:srgbClr val="000000"/>
                </a:solidFill>
              </a:rPr>
              <a:t>Registro de colonias de nidificación</a:t>
            </a:r>
            <a:endParaRPr lang="es-AR" sz="1800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8E56B04-08CD-4FA9-B3AC-9DA3DB83A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4" y="887504"/>
            <a:ext cx="4095549" cy="580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CA47CB-1777-4D59-9242-10067A323705}"/>
              </a:ext>
            </a:extLst>
          </p:cNvPr>
          <p:cNvSpPr txBox="1"/>
          <p:nvPr/>
        </p:nvSpPr>
        <p:spPr>
          <a:xfrm>
            <a:off x="7247467" y="56507"/>
            <a:ext cx="4885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>
              <a:buClrTx/>
              <a:buFontTx/>
              <a:buNone/>
            </a:pPr>
            <a:r>
              <a:rPr lang="es-AR" altLang="es-AR" sz="2200" b="1" dirty="0">
                <a:solidFill>
                  <a:srgbClr val="000000"/>
                </a:solidFill>
              </a:rPr>
              <a:t>Red de Humedales de Importancia para la Conservación de Flamencos Altoandinos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84A712C-815E-42E8-828D-1135788B8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05" y="3918661"/>
            <a:ext cx="3705262" cy="277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56B56EE-1D83-4A77-B9DE-2DCA9BC52F1A}"/>
              </a:ext>
            </a:extLst>
          </p:cNvPr>
          <p:cNvSpPr txBox="1"/>
          <p:nvPr/>
        </p:nvSpPr>
        <p:spPr>
          <a:xfrm>
            <a:off x="3595084" y="365645"/>
            <a:ext cx="232149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Desde 1997 </a:t>
            </a:r>
            <a:endParaRPr lang="es-AR" b="1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AA427E87-3A4D-4CD8-8FD6-C09E81CC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3" y="207213"/>
            <a:ext cx="2643344" cy="37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5733" y="4529667"/>
            <a:ext cx="2497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Especialistas en flamencos y humedales del sector público, la academia y la sociedad civil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964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689769" y="220133"/>
            <a:ext cx="2273037" cy="533400"/>
          </a:xfrm>
        </p:spPr>
        <p:txBody>
          <a:bodyPr/>
          <a:lstStyle/>
          <a:p>
            <a:r>
              <a:rPr lang="es-AR" sz="4000" dirty="0" smtClean="0"/>
              <a:t>Flamencos</a:t>
            </a:r>
            <a:endParaRPr lang="es-AR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type="subTitle" idx="1"/>
          </p:nvPr>
        </p:nvSpPr>
        <p:spPr>
          <a:xfrm>
            <a:off x="118533" y="4546600"/>
            <a:ext cx="3445934" cy="2199047"/>
          </a:xfrm>
          <a:solidFill>
            <a:schemeClr val="tx2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AR" sz="1600" dirty="0">
                <a:latin typeface="Myriad Pro" panose="020B0503030403020204" pitchFamily="34" charset="0"/>
              </a:rPr>
              <a:t>El desafío para la Conservación es conservar un complejo de humedales que asegure la disponibilidad de </a:t>
            </a:r>
            <a:r>
              <a:rPr lang="es-AR" sz="1600" dirty="0" err="1" smtClean="0">
                <a:latin typeface="Myriad Pro" panose="020B0503030403020204" pitchFamily="34" charset="0"/>
              </a:rPr>
              <a:t>hábita</a:t>
            </a:r>
            <a:r>
              <a:rPr lang="es-AR" sz="1600" dirty="0" smtClean="0">
                <a:latin typeface="Myriad Pro" panose="020B0503030403020204" pitchFamily="34" charset="0"/>
              </a:rPr>
              <a:t> </a:t>
            </a:r>
            <a:r>
              <a:rPr lang="es-AR" sz="1600" dirty="0">
                <a:latin typeface="Myriad Pro" panose="020B0503030403020204" pitchFamily="34" charset="0"/>
              </a:rPr>
              <a:t>en tiempo y </a:t>
            </a:r>
            <a:r>
              <a:rPr lang="es-AR" sz="1600" dirty="0" smtClean="0">
                <a:latin typeface="Myriad Pro" panose="020B0503030403020204" pitchFamily="34" charset="0"/>
              </a:rPr>
              <a:t>espacio</a:t>
            </a:r>
            <a:endParaRPr lang="es-AR" sz="1600" dirty="0">
              <a:latin typeface="Myriad Pro" panose="020B0503030403020204" pitchFamily="34" charset="0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7EADD7C4-4F0F-BF45-8F78-AF4682402616}"/>
              </a:ext>
            </a:extLst>
          </p:cNvPr>
          <p:cNvGrpSpPr/>
          <p:nvPr/>
        </p:nvGrpSpPr>
        <p:grpSpPr>
          <a:xfrm>
            <a:off x="212728" y="891298"/>
            <a:ext cx="3276600" cy="3090863"/>
            <a:chOff x="685800" y="1600200"/>
            <a:chExt cx="3276600" cy="3090863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685800" y="1600200"/>
              <a:ext cx="3276600" cy="3090863"/>
              <a:chOff x="432" y="1008"/>
              <a:chExt cx="2064" cy="1947"/>
            </a:xfrm>
            <a:solidFill>
              <a:schemeClr val="accent1">
                <a:lumMod val="20000"/>
                <a:lumOff val="80000"/>
              </a:schemeClr>
            </a:solidFill>
          </p:grpSpPr>
          <p:grpSp>
            <p:nvGrpSpPr>
              <p:cNvPr id="17" name="Group 4"/>
              <p:cNvGrpSpPr>
                <a:grpSpLocks/>
              </p:cNvGrpSpPr>
              <p:nvPr/>
            </p:nvGrpSpPr>
            <p:grpSpPr bwMode="auto">
              <a:xfrm>
                <a:off x="1208" y="1469"/>
                <a:ext cx="1288" cy="979"/>
                <a:chOff x="1208" y="1469"/>
                <a:chExt cx="1288" cy="979"/>
              </a:xfrm>
              <a:grpFill/>
            </p:grpSpPr>
            <p:sp>
              <p:nvSpPr>
                <p:cNvPr id="25" name="Oval 5"/>
                <p:cNvSpPr>
                  <a:spLocks noChangeArrowheads="1"/>
                </p:cNvSpPr>
                <p:nvPr/>
              </p:nvSpPr>
              <p:spPr bwMode="auto">
                <a:xfrm>
                  <a:off x="2225" y="1469"/>
                  <a:ext cx="271" cy="294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yriad Pro Regular" panose="020B0503030403020204" pitchFamily="34" charset="0"/>
                  </a:endParaRPr>
                </a:p>
              </p:txBody>
            </p:sp>
            <p:sp>
              <p:nvSpPr>
                <p:cNvPr id="26" name="Oval 6"/>
                <p:cNvSpPr>
                  <a:spLocks noChangeArrowheads="1"/>
                </p:cNvSpPr>
                <p:nvPr/>
              </p:nvSpPr>
              <p:spPr bwMode="auto">
                <a:xfrm>
                  <a:off x="1208" y="2228"/>
                  <a:ext cx="204" cy="22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yriad Pro Regular" panose="020B0503030403020204" pitchFamily="34" charset="0"/>
                  </a:endParaRPr>
                </a:p>
              </p:txBody>
            </p:sp>
          </p:grpSp>
          <p:sp>
            <p:nvSpPr>
              <p:cNvPr id="18" name="Oval 7"/>
              <p:cNvSpPr>
                <a:spLocks noChangeArrowheads="1"/>
              </p:cNvSpPr>
              <p:nvPr/>
            </p:nvSpPr>
            <p:spPr bwMode="auto">
              <a:xfrm>
                <a:off x="1008" y="2784"/>
                <a:ext cx="294" cy="17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19" name="Oval 8"/>
              <p:cNvSpPr>
                <a:spLocks noChangeArrowheads="1"/>
              </p:cNvSpPr>
              <p:nvPr/>
            </p:nvSpPr>
            <p:spPr bwMode="auto">
              <a:xfrm>
                <a:off x="2064" y="2016"/>
                <a:ext cx="316" cy="36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0" name="Oval 9"/>
              <p:cNvSpPr>
                <a:spLocks noChangeArrowheads="1"/>
              </p:cNvSpPr>
              <p:nvPr/>
            </p:nvSpPr>
            <p:spPr bwMode="auto">
              <a:xfrm>
                <a:off x="1440" y="1872"/>
                <a:ext cx="135" cy="122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1" name="Oval 10"/>
              <p:cNvSpPr>
                <a:spLocks noChangeArrowheads="1"/>
              </p:cNvSpPr>
              <p:nvPr/>
            </p:nvSpPr>
            <p:spPr bwMode="auto">
              <a:xfrm>
                <a:off x="1728" y="1248"/>
                <a:ext cx="316" cy="36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1680" y="2496"/>
                <a:ext cx="271" cy="29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3" name="Oval 12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226" cy="22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4" name="Oval 13"/>
              <p:cNvSpPr>
                <a:spLocks noChangeArrowheads="1"/>
              </p:cNvSpPr>
              <p:nvPr/>
            </p:nvSpPr>
            <p:spPr bwMode="auto">
              <a:xfrm>
                <a:off x="432" y="1008"/>
                <a:ext cx="960" cy="81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</p:grpSp>
        <p:cxnSp>
          <p:nvCxnSpPr>
            <p:cNvPr id="10" name="Straight Arrow Connector 7">
              <a:extLst>
                <a:ext uri="{FF2B5EF4-FFF2-40B4-BE49-F238E27FC236}">
                  <a16:creationId xmlns:a16="http://schemas.microsoft.com/office/drawing/2014/main" id="{3C26C3D6-0987-C54B-8261-FE4FF9BD84CC}"/>
                </a:ext>
              </a:extLst>
            </p:cNvPr>
            <p:cNvCxnSpPr>
              <a:cxnSpLocks/>
            </p:cNvCxnSpPr>
            <p:nvPr/>
          </p:nvCxnSpPr>
          <p:spPr>
            <a:xfrm>
              <a:off x="1875630" y="2247108"/>
              <a:ext cx="1006476" cy="3777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27">
              <a:extLst>
                <a:ext uri="{FF2B5EF4-FFF2-40B4-BE49-F238E27FC236}">
                  <a16:creationId xmlns:a16="http://schemas.microsoft.com/office/drawing/2014/main" id="{C6566BDD-0207-7845-8933-8F9EA55C62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2106" y="3503396"/>
              <a:ext cx="645319" cy="64838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2">
              <a:extLst>
                <a:ext uri="{FF2B5EF4-FFF2-40B4-BE49-F238E27FC236}">
                  <a16:creationId xmlns:a16="http://schemas.microsoft.com/office/drawing/2014/main" id="{15B76064-6BBF-734F-96BC-16AD325643D1}"/>
                </a:ext>
              </a:extLst>
            </p:cNvPr>
            <p:cNvCxnSpPr>
              <a:cxnSpLocks/>
              <a:endCxn id="20" idx="4"/>
            </p:cNvCxnSpPr>
            <p:nvPr/>
          </p:nvCxnSpPr>
          <p:spPr>
            <a:xfrm flipH="1">
              <a:off x="2393157" y="2389991"/>
              <a:ext cx="494824" cy="77548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32">
              <a:extLst>
                <a:ext uri="{FF2B5EF4-FFF2-40B4-BE49-F238E27FC236}">
                  <a16:creationId xmlns:a16="http://schemas.microsoft.com/office/drawing/2014/main" id="{D7B44F57-3F74-4548-AAC0-E95D06886EAD}"/>
                </a:ext>
              </a:extLst>
            </p:cNvPr>
            <p:cNvCxnSpPr>
              <a:cxnSpLocks/>
            </p:cNvCxnSpPr>
            <p:nvPr/>
          </p:nvCxnSpPr>
          <p:spPr>
            <a:xfrm>
              <a:off x="1231900" y="3416886"/>
              <a:ext cx="588169" cy="10958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33">
              <a:extLst>
                <a:ext uri="{FF2B5EF4-FFF2-40B4-BE49-F238E27FC236}">
                  <a16:creationId xmlns:a16="http://schemas.microsoft.com/office/drawing/2014/main" id="{8CA3333A-73AB-1F4E-A773-E44AA782D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9440" y="3767137"/>
              <a:ext cx="241617" cy="74277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38">
              <a:extLst>
                <a:ext uri="{FF2B5EF4-FFF2-40B4-BE49-F238E27FC236}">
                  <a16:creationId xmlns:a16="http://schemas.microsoft.com/office/drawing/2014/main" id="{DE1F4534-66E3-374F-88D1-71E88AB6DB9F}"/>
                </a:ext>
              </a:extLst>
            </p:cNvPr>
            <p:cNvCxnSpPr>
              <a:cxnSpLocks/>
            </p:cNvCxnSpPr>
            <p:nvPr/>
          </p:nvCxnSpPr>
          <p:spPr>
            <a:xfrm>
              <a:off x="2526903" y="3104238"/>
              <a:ext cx="947816" cy="25036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40">
              <a:extLst>
                <a:ext uri="{FF2B5EF4-FFF2-40B4-BE49-F238E27FC236}">
                  <a16:creationId xmlns:a16="http://schemas.microsoft.com/office/drawing/2014/main" id="{69A94BA7-95F6-4248-8475-5B55471CD4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60541" y="2332038"/>
              <a:ext cx="414178" cy="106676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26 Rectángulo"/>
          <p:cNvSpPr/>
          <p:nvPr/>
        </p:nvSpPr>
        <p:spPr>
          <a:xfrm>
            <a:off x="593728" y="4111719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6600"/>
              </a:buClr>
              <a:defRPr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 Itinerantes o nómades</a:t>
            </a:r>
          </a:p>
        </p:txBody>
      </p:sp>
      <p:pic>
        <p:nvPicPr>
          <p:cNvPr id="28" name="Picture 3" descr="TRACKING RED.080423.jpg">
            <a:extLst>
              <a:ext uri="{FF2B5EF4-FFF2-40B4-BE49-F238E27FC236}">
                <a16:creationId xmlns:a16="http://schemas.microsoft.com/office/drawing/2014/main" id="{E1F0998C-BD8C-854C-88D1-5A5891831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21" y="579125"/>
            <a:ext cx="4697830" cy="616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11">
            <a:extLst>
              <a:ext uri="{FF2B5EF4-FFF2-40B4-BE49-F238E27FC236}">
                <a16:creationId xmlns:a16="http://schemas.microsoft.com/office/drawing/2014/main" id="{D45FEB16-E995-AE4A-A1AD-4A319480276E}"/>
              </a:ext>
            </a:extLst>
          </p:cNvPr>
          <p:cNvGrpSpPr/>
          <p:nvPr/>
        </p:nvGrpSpPr>
        <p:grpSpPr>
          <a:xfrm>
            <a:off x="4792133" y="1761067"/>
            <a:ext cx="1586626" cy="3242920"/>
            <a:chOff x="1371600" y="1830388"/>
            <a:chExt cx="1524000" cy="3046412"/>
          </a:xfrm>
        </p:grpSpPr>
        <p:cxnSp>
          <p:nvCxnSpPr>
            <p:cNvPr id="30" name="Straight Arrow Connector 12">
              <a:extLst>
                <a:ext uri="{FF2B5EF4-FFF2-40B4-BE49-F238E27FC236}">
                  <a16:creationId xmlns:a16="http://schemas.microsoft.com/office/drawing/2014/main" id="{27D326AB-EDC1-3649-AFD9-AFD4E5FA51F8}"/>
                </a:ext>
              </a:extLst>
            </p:cNvPr>
            <p:cNvCxnSpPr/>
            <p:nvPr/>
          </p:nvCxnSpPr>
          <p:spPr bwMode="auto">
            <a:xfrm rot="5400000" flipH="1" flipV="1">
              <a:off x="1371601" y="2209800"/>
              <a:ext cx="762000" cy="3175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13">
              <a:extLst>
                <a:ext uri="{FF2B5EF4-FFF2-40B4-BE49-F238E27FC236}">
                  <a16:creationId xmlns:a16="http://schemas.microsoft.com/office/drawing/2014/main" id="{88F750B2-FCC9-724F-8CCC-2670B64599E7}"/>
                </a:ext>
              </a:extLst>
            </p:cNvPr>
            <p:cNvCxnSpPr/>
            <p:nvPr/>
          </p:nvCxnSpPr>
          <p:spPr bwMode="auto">
            <a:xfrm rot="5400000" flipH="1" flipV="1">
              <a:off x="1524000" y="2590800"/>
              <a:ext cx="382588" cy="230188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14">
              <a:extLst>
                <a:ext uri="{FF2B5EF4-FFF2-40B4-BE49-F238E27FC236}">
                  <a16:creationId xmlns:a16="http://schemas.microsoft.com/office/drawing/2014/main" id="{2A35AF65-89A5-A94D-8E85-77198F5980CA}"/>
                </a:ext>
              </a:extLst>
            </p:cNvPr>
            <p:cNvCxnSpPr/>
            <p:nvPr/>
          </p:nvCxnSpPr>
          <p:spPr bwMode="auto">
            <a:xfrm flipV="1">
              <a:off x="1371600" y="3505200"/>
              <a:ext cx="381000" cy="228600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5">
              <a:extLst>
                <a:ext uri="{FF2B5EF4-FFF2-40B4-BE49-F238E27FC236}">
                  <a16:creationId xmlns:a16="http://schemas.microsoft.com/office/drawing/2014/main" id="{746C79F7-3931-F343-8FD6-F9718735169B}"/>
                </a:ext>
              </a:extLst>
            </p:cNvPr>
            <p:cNvCxnSpPr/>
            <p:nvPr/>
          </p:nvCxnSpPr>
          <p:spPr bwMode="auto">
            <a:xfrm rot="16200000" flipV="1">
              <a:off x="2477294" y="4458494"/>
              <a:ext cx="685800" cy="150812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16">
              <a:extLst>
                <a:ext uri="{FF2B5EF4-FFF2-40B4-BE49-F238E27FC236}">
                  <a16:creationId xmlns:a16="http://schemas.microsoft.com/office/drawing/2014/main" id="{7F3AABEE-E9EF-3543-BE93-B054CC8E8410}"/>
                </a:ext>
              </a:extLst>
            </p:cNvPr>
            <p:cNvCxnSpPr/>
            <p:nvPr/>
          </p:nvCxnSpPr>
          <p:spPr bwMode="auto">
            <a:xfrm rot="10800000">
              <a:off x="1754188" y="3352800"/>
              <a:ext cx="912812" cy="838200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7">
              <a:extLst>
                <a:ext uri="{FF2B5EF4-FFF2-40B4-BE49-F238E27FC236}">
                  <a16:creationId xmlns:a16="http://schemas.microsoft.com/office/drawing/2014/main" id="{DE9E94B0-F06D-F14C-B330-1332B51744D0}"/>
                </a:ext>
              </a:extLst>
            </p:cNvPr>
            <p:cNvCxnSpPr/>
            <p:nvPr/>
          </p:nvCxnSpPr>
          <p:spPr>
            <a:xfrm>
              <a:off x="1828800" y="1905000"/>
              <a:ext cx="228600" cy="6858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18">
              <a:extLst>
                <a:ext uri="{FF2B5EF4-FFF2-40B4-BE49-F238E27FC236}">
                  <a16:creationId xmlns:a16="http://schemas.microsoft.com/office/drawing/2014/main" id="{88DB4C41-71FA-AF4C-9E37-15B869E6BCC6}"/>
                </a:ext>
              </a:extLst>
            </p:cNvPr>
            <p:cNvCxnSpPr/>
            <p:nvPr/>
          </p:nvCxnSpPr>
          <p:spPr>
            <a:xfrm>
              <a:off x="2133600" y="2667000"/>
              <a:ext cx="381000" cy="12954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19">
              <a:extLst>
                <a:ext uri="{FF2B5EF4-FFF2-40B4-BE49-F238E27FC236}">
                  <a16:creationId xmlns:a16="http://schemas.microsoft.com/office/drawing/2014/main" id="{2CB331FC-E531-1648-AC76-509C64191866}"/>
                </a:ext>
              </a:extLst>
            </p:cNvPr>
            <p:cNvCxnSpPr/>
            <p:nvPr/>
          </p:nvCxnSpPr>
          <p:spPr>
            <a:xfrm>
              <a:off x="2590800" y="3886200"/>
              <a:ext cx="228600" cy="3048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39 Rectángulo"/>
          <p:cNvSpPr/>
          <p:nvPr/>
        </p:nvSpPr>
        <p:spPr>
          <a:xfrm>
            <a:off x="8839200" y="3982160"/>
            <a:ext cx="29125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16 transmisores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Señal cada 4 d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8 en el Altiplano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1 a Mar Chiquita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5 a Mar Chiquita y</a:t>
            </a:r>
            <a:r>
              <a:rPr lang="en-US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Melincué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Permanencia en sitios: 4 d - 6 meses</a:t>
            </a:r>
          </a:p>
        </p:txBody>
      </p:sp>
    </p:spTree>
    <p:extLst>
      <p:ext uri="{BB962C8B-B14F-4D97-AF65-F5344CB8AC3E}">
        <p14:creationId xmlns:p14="http://schemas.microsoft.com/office/powerpoint/2010/main" val="24713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alar de Uyuni\DSC_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8953"/>
            <a:ext cx="12204699" cy="80281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1824" y="185235"/>
            <a:ext cx="2416176" cy="533400"/>
          </a:xfrm>
        </p:spPr>
        <p:txBody>
          <a:bodyPr>
            <a:noAutofit/>
          </a:bodyPr>
          <a:lstStyle/>
          <a:p>
            <a:r>
              <a:rPr lang="es-AR" sz="4000" dirty="0" smtClean="0">
                <a:solidFill>
                  <a:schemeClr val="bg1"/>
                </a:solidFill>
              </a:rPr>
              <a:t>Flamencos</a:t>
            </a:r>
            <a:endParaRPr lang="es-AR" sz="40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187267" y="2616200"/>
            <a:ext cx="3243114" cy="3161665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673101" y="781566"/>
            <a:ext cx="3543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err="1">
                <a:latin typeface="Myriad Pro" panose="020B0503030403020204" pitchFamily="34" charset="0"/>
              </a:rPr>
              <a:t>Reproducción</a:t>
            </a:r>
            <a:r>
              <a:rPr lang="en-US" sz="2000" dirty="0">
                <a:latin typeface="Myriad Pro" panose="020B0503030403020204" pitchFamily="34" charset="0"/>
              </a:rPr>
              <a:t> </a:t>
            </a:r>
            <a:r>
              <a:rPr lang="en-US" sz="2000" dirty="0" err="1">
                <a:latin typeface="Myriad Pro" panose="020B0503030403020204" pitchFamily="34" charset="0"/>
              </a:rPr>
              <a:t>intermitente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149658D1-60D2-C24C-AB7D-19351C897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42" y="1412332"/>
            <a:ext cx="4827788" cy="2473867"/>
          </a:xfrm>
          <a:prstGeom prst="rect">
            <a:avLst/>
          </a:prstGeom>
        </p:spPr>
      </p:pic>
      <p:pic>
        <p:nvPicPr>
          <p:cNvPr id="7" name="Picture 2" descr="C:\Users\Patricia Marconi\Documents\Altiplano de Catamarca\webinar arg cap net\Salar de Incahuas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57" y="3771900"/>
            <a:ext cx="5648481" cy="327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21" y="-96966"/>
            <a:ext cx="6180978" cy="463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023721" y="1543505"/>
            <a:ext cx="3086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latin typeface="Myriad Pro" panose="020B0503030403020204" pitchFamily="34" charset="0"/>
              </a:rPr>
              <a:t>Salar de Antofalla</a:t>
            </a:r>
          </a:p>
          <a:p>
            <a:r>
              <a:rPr lang="es-AR" dirty="0">
                <a:latin typeface="Myriad Pro" panose="020B0503030403020204" pitchFamily="34" charset="0"/>
              </a:rPr>
              <a:t>2015, 2018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233657" y="5899835"/>
            <a:ext cx="2176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latin typeface="Myriad Pro" panose="020B0503030403020204" pitchFamily="34" charset="0"/>
              </a:rPr>
              <a:t>Salar de Incahuasi</a:t>
            </a:r>
          </a:p>
          <a:p>
            <a:r>
              <a:rPr lang="es-AR" dirty="0">
                <a:latin typeface="Myriad Pro" panose="020B0503030403020204" pitchFamily="34" charset="0"/>
              </a:rPr>
              <a:t>2012, 2014, 2020</a:t>
            </a:r>
          </a:p>
        </p:txBody>
      </p:sp>
    </p:spTree>
    <p:extLst>
      <p:ext uri="{BB962C8B-B14F-4D97-AF65-F5344CB8AC3E}">
        <p14:creationId xmlns:p14="http://schemas.microsoft.com/office/powerpoint/2010/main" val="163686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" y="3388306"/>
            <a:ext cx="13870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Bofedal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:\Users\Patricia Marconi\Documents\Altiplano de Catamarca\Fundación Humedales\Difusión\Grande desde Gaudí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670" y="0"/>
            <a:ext cx="5092701" cy="30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422235" y="2903458"/>
            <a:ext cx="244513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200"/>
            </a:pP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Salar</a:t>
            </a:r>
            <a:endParaRPr lang="en-US" sz="2400" b="1" dirty="0">
              <a:solidFill>
                <a:prstClr val="black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387095" y="2903458"/>
            <a:ext cx="109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3200"/>
            </a:pP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Laguna</a:t>
            </a:r>
            <a:endParaRPr lang="en-US" sz="2400" b="1" dirty="0">
              <a:solidFill>
                <a:srgbClr val="000000"/>
              </a:solidFill>
              <a:latin typeface="Calibri" pitchFamily="34" charset="0"/>
              <a:ea typeface="Arial"/>
              <a:cs typeface="Calibri" pitchFamily="34" charset="0"/>
              <a:sym typeface="Arial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438587" y="3308261"/>
            <a:ext cx="242878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Vega      Río</a:t>
            </a:r>
            <a:endParaRPr lang="es-AR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5" name="Picture 5" descr="C:\Users\Patricia Marconi\Pictures\proyectos YUCHAN\Catamarca Global\humedales selección\vega río los pa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17" y="3767692"/>
            <a:ext cx="4927600" cy="318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3"/>
          <p:cNvSpPr txBox="1"/>
          <p:nvPr/>
        </p:nvSpPr>
        <p:spPr>
          <a:xfrm>
            <a:off x="2556180" y="2992210"/>
            <a:ext cx="3849701" cy="8309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TIPOS DE HUMEDALES </a:t>
            </a:r>
            <a:r>
              <a:rPr lang="en-U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ALTIPLANO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9267824" y="66676"/>
            <a:ext cx="2548309" cy="971549"/>
          </a:xfrm>
        </p:spPr>
        <p:txBody>
          <a:bodyPr/>
          <a:lstStyle/>
          <a:p>
            <a:pPr algn="ctr"/>
            <a:r>
              <a:rPr lang="es-AR" sz="3600" dirty="0" smtClean="0"/>
              <a:t>Humedales del Altiplano</a:t>
            </a:r>
            <a:endParaRPr lang="es-AR" sz="3600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2"/>
          </p:nvPr>
        </p:nvSpPr>
        <p:spPr>
          <a:xfrm>
            <a:off x="8968740" y="1003517"/>
            <a:ext cx="3147060" cy="4987707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AR" sz="2000" b="1" dirty="0" smtClean="0">
                <a:solidFill>
                  <a:schemeClr val="bg1"/>
                </a:solidFill>
              </a:rPr>
              <a:t>Agua </a:t>
            </a:r>
            <a:r>
              <a:rPr lang="es-AR" sz="2000" b="1" dirty="0">
                <a:solidFill>
                  <a:schemeClr val="bg1"/>
                </a:solidFill>
              </a:rPr>
              <a:t>dulce, salada o </a:t>
            </a:r>
            <a:r>
              <a:rPr lang="es-AR" sz="2000" b="1" dirty="0" smtClean="0">
                <a:solidFill>
                  <a:schemeClr val="bg1"/>
                </a:solidFill>
              </a:rPr>
              <a:t>salobre</a:t>
            </a:r>
            <a:endParaRPr lang="es-AR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>
                <a:solidFill>
                  <a:schemeClr val="bg1"/>
                </a:solidFill>
              </a:rPr>
              <a:t>Permanente o </a:t>
            </a:r>
            <a:r>
              <a:rPr lang="es-AR" sz="2000" b="1" dirty="0" smtClean="0">
                <a:solidFill>
                  <a:schemeClr val="bg1"/>
                </a:solidFill>
              </a:rPr>
              <a:t>intermitente</a:t>
            </a:r>
            <a:endParaRPr lang="es-AR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>
                <a:solidFill>
                  <a:schemeClr val="bg1"/>
                </a:solidFill>
              </a:rPr>
              <a:t>Estancada o </a:t>
            </a:r>
            <a:r>
              <a:rPr lang="es-AR" sz="2000" b="1" dirty="0" smtClean="0">
                <a:solidFill>
                  <a:schemeClr val="bg1"/>
                </a:solidFill>
              </a:rPr>
              <a:t>corriente</a:t>
            </a:r>
            <a:endParaRPr lang="es-AR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>
                <a:solidFill>
                  <a:schemeClr val="bg1"/>
                </a:solidFill>
              </a:rPr>
              <a:t>Superficial o </a:t>
            </a:r>
            <a:r>
              <a:rPr lang="es-AR" sz="2000" b="1" dirty="0" err="1" smtClean="0">
                <a:solidFill>
                  <a:schemeClr val="bg1"/>
                </a:solidFill>
              </a:rPr>
              <a:t>subsuperficial</a:t>
            </a:r>
            <a:endParaRPr lang="es-AR" sz="20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localizados en las </a:t>
            </a:r>
            <a:r>
              <a:rPr lang="es-AR" sz="2000" b="1" dirty="0" err="1">
                <a:solidFill>
                  <a:schemeClr val="bg1"/>
                </a:solidFill>
              </a:rPr>
              <a:t>ecoregiones</a:t>
            </a:r>
            <a:r>
              <a:rPr lang="es-AR" sz="2000" b="1" dirty="0">
                <a:solidFill>
                  <a:schemeClr val="bg1"/>
                </a:solidFill>
              </a:rPr>
              <a:t> </a:t>
            </a:r>
            <a:r>
              <a:rPr lang="es-AR" sz="2000" b="1" dirty="0" err="1">
                <a:solidFill>
                  <a:schemeClr val="bg1"/>
                </a:solidFill>
              </a:rPr>
              <a:t>Altoandina</a:t>
            </a:r>
            <a:r>
              <a:rPr lang="es-AR" sz="2000" b="1" dirty="0">
                <a:solidFill>
                  <a:schemeClr val="bg1"/>
                </a:solidFill>
              </a:rPr>
              <a:t> y Puna</a:t>
            </a:r>
            <a:r>
              <a:rPr lang="es-AR" sz="2000" dirty="0">
                <a:solidFill>
                  <a:schemeClr val="bg1"/>
                </a:solidFill>
              </a:rPr>
              <a:t>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que se origina por el escurrimiento de agua superficial o subterránea dentro </a:t>
            </a:r>
            <a:r>
              <a:rPr lang="es-AR" sz="2000" b="1" dirty="0">
                <a:solidFill>
                  <a:schemeClr val="bg1"/>
                </a:solidFill>
              </a:rPr>
              <a:t>cuencas endorreicas centrípetas</a:t>
            </a:r>
            <a:r>
              <a:rPr lang="es-AR" sz="2000" dirty="0">
                <a:solidFill>
                  <a:schemeClr val="bg1"/>
                </a:solidFill>
              </a:rPr>
              <a:t> y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cuya dinámica estacional e interanual depende de la interconexión que existe entre los cuerpos de agua superficiales, los subterráneos (acuíferos) y los regímenes de precipitaciones o atmosféricos; que en su conjunto crean las condiciones necesarias para el desarrollo de una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2000" dirty="0">
                <a:solidFill>
                  <a:schemeClr val="bg1"/>
                </a:solidFill>
              </a:rPr>
              <a:t>biota evolutivamente adaptada a la dinámica de estos ecosistemas.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 smtClean="0">
                <a:solidFill>
                  <a:schemeClr val="bg1"/>
                </a:solidFill>
              </a:rPr>
              <a:t>Agua fósil  o </a:t>
            </a:r>
            <a:r>
              <a:rPr lang="es-AR" sz="2000" b="1" dirty="0" err="1" smtClean="0">
                <a:solidFill>
                  <a:schemeClr val="bg1"/>
                </a:solidFill>
              </a:rPr>
              <a:t>premoderna</a:t>
            </a:r>
            <a:endParaRPr lang="es-AR" sz="2000" b="1" dirty="0">
              <a:solidFill>
                <a:schemeClr val="bg1"/>
              </a:solidFill>
            </a:endParaRPr>
          </a:p>
          <a:p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163050" y="6105525"/>
            <a:ext cx="260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En Catamarca el 98% del agua es subterránea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0028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29D55F77-A42E-4CE7-B0DC-736A37D0ED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130426"/>
            <a:ext cx="7759700" cy="1457325"/>
          </a:xfrm>
        </p:spPr>
        <p:txBody>
          <a:bodyPr/>
          <a:lstStyle/>
          <a:p>
            <a:pPr eaLnBrk="1"/>
            <a:endParaRPr lang="es-AR" altLang="es-AR"/>
          </a:p>
        </p:txBody>
      </p:sp>
      <p:graphicFrame>
        <p:nvGraphicFramePr>
          <p:cNvPr id="7171" name="Object 2">
            <a:extLst>
              <a:ext uri="{FF2B5EF4-FFF2-40B4-BE49-F238E27FC236}">
                <a16:creationId xmlns:a16="http://schemas.microsoft.com/office/drawing/2014/main" id="{7021601E-62FA-42A8-AF83-1041EE3049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1" y="1604964"/>
          <a:ext cx="8220075" cy="451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4" imgW="7076880" imgH="3895200" progId="">
                  <p:embed/>
                </p:oleObj>
              </mc:Choice>
              <mc:Fallback>
                <p:oleObj r:id="rId4" imgW="7076880" imgH="3895200" progId="">
                  <p:embed/>
                  <p:pic>
                    <p:nvPicPr>
                      <p:cNvPr id="7171" name="Object 2">
                        <a:extLst>
                          <a:ext uri="{FF2B5EF4-FFF2-40B4-BE49-F238E27FC236}">
                            <a16:creationId xmlns:a16="http://schemas.microsoft.com/office/drawing/2014/main" id="{7021601E-62FA-42A8-AF83-1041EE3049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1604964"/>
                        <a:ext cx="8220075" cy="451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3">
            <a:extLst>
              <a:ext uri="{FF2B5EF4-FFF2-40B4-BE49-F238E27FC236}">
                <a16:creationId xmlns:a16="http://schemas.microsoft.com/office/drawing/2014/main" id="{05C3E7FE-FDFA-4099-A444-642D25FBD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9099" r="9999" b="6998"/>
          <a:stretch>
            <a:fillRect/>
          </a:stretch>
        </p:blipFill>
        <p:spPr bwMode="auto">
          <a:xfrm>
            <a:off x="1379538" y="684214"/>
            <a:ext cx="9510713" cy="56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999" t="9099" r="9999" b="69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4">
            <a:extLst>
              <a:ext uri="{FF2B5EF4-FFF2-40B4-BE49-F238E27FC236}">
                <a16:creationId xmlns:a16="http://schemas.microsoft.com/office/drawing/2014/main" id="{81B20682-F3AA-4DCE-9563-62838A0AF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9" y="144463"/>
            <a:ext cx="8567737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AR" altLang="es-AR" sz="2000">
                <a:solidFill>
                  <a:srgbClr val="000000"/>
                </a:solidFill>
              </a:rPr>
              <a:t>Línea de tiempo Conservación de Flamencos y Humedales Altoandinos</a:t>
            </a:r>
          </a:p>
        </p:txBody>
      </p:sp>
      <p:sp>
        <p:nvSpPr>
          <p:cNvPr id="7174" name="Text Box 5">
            <a:extLst>
              <a:ext uri="{FF2B5EF4-FFF2-40B4-BE49-F238E27FC236}">
                <a16:creationId xmlns:a16="http://schemas.microsoft.com/office/drawing/2014/main" id="{F88C86A8-F4E6-4947-9CB4-7DCCA6E4D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8" y="6446838"/>
            <a:ext cx="8064500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AR" altLang="es-AR" sz="1600">
                <a:solidFill>
                  <a:srgbClr val="000000"/>
                </a:solidFill>
              </a:rPr>
              <a:t>       Convenciones internacionales,        UICN, USFWS     Sector gubernamental</a:t>
            </a:r>
          </a:p>
        </p:txBody>
      </p:sp>
      <p:sp>
        <p:nvSpPr>
          <p:cNvPr id="7175" name="AutoShape 6">
            <a:extLst>
              <a:ext uri="{FF2B5EF4-FFF2-40B4-BE49-F238E27FC236}">
                <a16:creationId xmlns:a16="http://schemas.microsoft.com/office/drawing/2014/main" id="{6FD62466-5B23-425F-82A2-F16E99735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6551613"/>
            <a:ext cx="215900" cy="144462"/>
          </a:xfrm>
          <a:prstGeom prst="roundRect">
            <a:avLst>
              <a:gd name="adj" fmla="val 1111"/>
            </a:avLst>
          </a:prstGeom>
          <a:solidFill>
            <a:srgbClr val="B2B2B2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altLang="es-AR"/>
          </a:p>
        </p:txBody>
      </p:sp>
      <p:sp>
        <p:nvSpPr>
          <p:cNvPr id="7176" name="AutoShape 7">
            <a:extLst>
              <a:ext uri="{FF2B5EF4-FFF2-40B4-BE49-F238E27FC236}">
                <a16:creationId xmlns:a16="http://schemas.microsoft.com/office/drawing/2014/main" id="{E201D302-E3EA-498C-A29E-D05E92EE2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450" y="6551613"/>
            <a:ext cx="215900" cy="144462"/>
          </a:xfrm>
          <a:prstGeom prst="roundRect">
            <a:avLst>
              <a:gd name="adj" fmla="val 1111"/>
            </a:avLst>
          </a:prstGeom>
          <a:solidFill>
            <a:srgbClr val="000080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altLang="es-A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116286" y="142725"/>
            <a:ext cx="6792685" cy="609599"/>
          </a:xfrm>
        </p:spPr>
        <p:txBody>
          <a:bodyPr>
            <a:normAutofit/>
          </a:bodyPr>
          <a:lstStyle/>
          <a:p>
            <a:r>
              <a:rPr lang="es-AR" dirty="0" smtClean="0"/>
              <a:t>La Red Flamencos y el Triángulo del Litio</a:t>
            </a:r>
            <a:endParaRPr lang="es-A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50"/>
            <a:ext cx="4894263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203371" y="835781"/>
            <a:ext cx="6802361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Actualmente </a:t>
            </a:r>
            <a:r>
              <a:rPr lang="es-ES" sz="2000" dirty="0">
                <a:solidFill>
                  <a:schemeClr val="bg1"/>
                </a:solidFill>
              </a:rPr>
              <a:t>22 sitios prioritarios, de éstos,15 son áreas protegidas</a:t>
            </a:r>
            <a:r>
              <a:rPr lang="es-ES" dirty="0">
                <a:solidFill>
                  <a:schemeClr val="bg1"/>
                </a:solidFill>
              </a:rPr>
              <a:t>.</a:t>
            </a:r>
          </a:p>
          <a:p>
            <a:endParaRPr lang="es-ES" dirty="0">
              <a:solidFill>
                <a:srgbClr val="000000"/>
              </a:solidFill>
            </a:endParaRPr>
          </a:p>
          <a:p>
            <a:r>
              <a:rPr lang="es-ES" dirty="0">
                <a:solidFill>
                  <a:srgbClr val="FF0000"/>
                </a:solidFill>
              </a:rPr>
              <a:t>La distribución de la salmuera de litio coincide con:</a:t>
            </a:r>
          </a:p>
          <a:p>
            <a:pPr>
              <a:buFont typeface="Wingdings" charset="2"/>
              <a:buChar char=""/>
            </a:pPr>
            <a:r>
              <a:rPr lang="es-ES" dirty="0">
                <a:solidFill>
                  <a:srgbClr val="FF0000"/>
                </a:solidFill>
              </a:rPr>
              <a:t> las mayores concentraciones estivales de </a:t>
            </a:r>
            <a:r>
              <a:rPr lang="es-ES" dirty="0" err="1">
                <a:solidFill>
                  <a:srgbClr val="FF0000"/>
                </a:solidFill>
              </a:rPr>
              <a:t>Parina</a:t>
            </a:r>
            <a:r>
              <a:rPr lang="es-ES" dirty="0">
                <a:solidFill>
                  <a:srgbClr val="FF0000"/>
                </a:solidFill>
              </a:rPr>
              <a:t> Chica y </a:t>
            </a:r>
            <a:r>
              <a:rPr lang="es-ES" dirty="0" err="1">
                <a:solidFill>
                  <a:srgbClr val="FF0000"/>
                </a:solidFill>
              </a:rPr>
              <a:t>Parina</a:t>
            </a:r>
            <a:r>
              <a:rPr lang="es-ES" dirty="0">
                <a:solidFill>
                  <a:srgbClr val="FF0000"/>
                </a:solidFill>
              </a:rPr>
              <a:t> Grande.</a:t>
            </a:r>
          </a:p>
          <a:p>
            <a:pPr>
              <a:buFont typeface="Wingdings" charset="2"/>
              <a:buChar char=""/>
            </a:pPr>
            <a:r>
              <a:rPr lang="es-ES" dirty="0">
                <a:solidFill>
                  <a:srgbClr val="FF0000"/>
                </a:solidFill>
              </a:rPr>
              <a:t> los territorios de los pueblos originarios andinos.</a:t>
            </a:r>
          </a:p>
          <a:p>
            <a:pPr>
              <a:buFont typeface="Wingdings" charset="2"/>
              <a:buChar char=""/>
            </a:pPr>
            <a:r>
              <a:rPr lang="es-ES" dirty="0">
                <a:solidFill>
                  <a:srgbClr val="FF0000"/>
                </a:solidFill>
              </a:rPr>
              <a:t> los mayores atractivos turísticos de los Altos Andes de Sudamérica en Argentina, Bolivia y Chile.</a:t>
            </a:r>
          </a:p>
          <a:p>
            <a:endParaRPr lang="es-ES" dirty="0" smtClean="0">
              <a:solidFill>
                <a:srgbClr val="FF0000"/>
              </a:solidFill>
            </a:endParaRPr>
          </a:p>
          <a:p>
            <a:endParaRPr lang="es-ES" dirty="0">
              <a:solidFill>
                <a:srgbClr val="FF0000"/>
              </a:solidFill>
            </a:endParaRPr>
          </a:p>
          <a:p>
            <a:r>
              <a:rPr lang="es-ES" sz="2400" b="1" dirty="0">
                <a:solidFill>
                  <a:srgbClr val="FF0000"/>
                </a:solidFill>
              </a:rPr>
              <a:t>La minería de litio es una megaminería de agua</a:t>
            </a:r>
            <a:r>
              <a:rPr lang="es-ES" sz="2400" b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AR" dirty="0" smtClean="0"/>
              <a:t>explotaciones </a:t>
            </a:r>
            <a:r>
              <a:rPr lang="es-AR" dirty="0"/>
              <a:t>a cielo </a:t>
            </a:r>
            <a:r>
              <a:rPr lang="es-AR" dirty="0" smtClean="0"/>
              <a:t>abierto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AR" dirty="0" smtClean="0"/>
              <a:t>utilización </a:t>
            </a:r>
            <a:r>
              <a:rPr lang="es-AR" dirty="0"/>
              <a:t>de importantes volúmenes de agua por periodos largos de tiempo (</a:t>
            </a:r>
            <a:r>
              <a:rPr lang="es-AR" dirty="0" err="1"/>
              <a:t>e.g</a:t>
            </a:r>
            <a:r>
              <a:rPr lang="es-AR" dirty="0"/>
              <a:t>., 350 L/s durante 15 años ó más), </a:t>
            </a:r>
            <a:endParaRPr lang="es-AR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AR" dirty="0" smtClean="0"/>
              <a:t>generación </a:t>
            </a:r>
            <a:r>
              <a:rPr lang="es-AR" dirty="0"/>
              <a:t>de pasivos ambientales importantes (</a:t>
            </a:r>
            <a:r>
              <a:rPr lang="es-AR" dirty="0" err="1"/>
              <a:t>e.g</a:t>
            </a:r>
            <a:r>
              <a:rPr lang="es-AR" dirty="0"/>
              <a:t>., </a:t>
            </a:r>
            <a:r>
              <a:rPr lang="es-AR" dirty="0" smtClean="0"/>
              <a:t>piletas de evaporación, </a:t>
            </a:r>
            <a:r>
              <a:rPr lang="es-AR" dirty="0"/>
              <a:t>pilas de sal). </a:t>
            </a:r>
            <a:endParaRPr lang="es-E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8883AF5-B7C0-48C6-B429-533240D19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812" y="229511"/>
            <a:ext cx="10800588" cy="648758"/>
          </a:xfrm>
        </p:spPr>
        <p:txBody>
          <a:bodyPr/>
          <a:lstStyle/>
          <a:p>
            <a:r>
              <a:rPr lang="es-ES" sz="4000" dirty="0" smtClean="0"/>
              <a:t>Extracción de litio en salmuera – método evaporítico</a:t>
            </a:r>
            <a:endParaRPr lang="es-AR" sz="40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D042CA5-095D-4F1F-A127-EB085F2702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D03E033-14EB-475D-8DA7-37500C54A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1151353"/>
            <a:ext cx="11372851" cy="52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68" y="-747713"/>
            <a:ext cx="13458660" cy="900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4" y="366714"/>
            <a:ext cx="669520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419025" y="387350"/>
            <a:ext cx="713964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20631" y="215901"/>
            <a:ext cx="489521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buClrTx/>
              <a:buFontTx/>
              <a:buNone/>
            </a:pPr>
            <a:r>
              <a:rPr lang="en-US" sz="3600" b="1">
                <a:solidFill>
                  <a:srgbClr val="000000"/>
                </a:solidFill>
              </a:rPr>
              <a:t>Salares y Litio 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23808" y="3752850"/>
            <a:ext cx="5974572" cy="64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r>
              <a:rPr lang="es-AR" sz="1400" dirty="0"/>
              <a:t>Son humedales de descarga</a:t>
            </a:r>
            <a:r>
              <a:rPr lang="es-AR" altLang="es-AR" sz="1400" dirty="0">
                <a:solidFill>
                  <a:srgbClr val="FFCC99"/>
                </a:solidFill>
              </a:rPr>
              <a:t> </a:t>
            </a:r>
            <a:r>
              <a:rPr lang="es-AR" altLang="es-AR" sz="1400" dirty="0"/>
              <a:t>de agua subterránea, donde el egreso </a:t>
            </a:r>
          </a:p>
          <a:p>
            <a:r>
              <a:rPr lang="es-AR" altLang="es-AR" sz="1400" dirty="0"/>
              <a:t>del agua está dominado por la evaporación (Manzano, </a:t>
            </a:r>
            <a:r>
              <a:rPr lang="es-AR" altLang="es-AR" sz="1400" dirty="0" smtClean="0"/>
              <a:t>200</a:t>
            </a:r>
            <a:r>
              <a:rPr lang="es-AR" sz="1400" dirty="0" smtClean="0">
                <a:solidFill>
                  <a:srgbClr val="000000"/>
                </a:solidFill>
              </a:rPr>
              <a:t> </a:t>
            </a:r>
            <a:r>
              <a:rPr lang="es-AR" sz="1400" dirty="0">
                <a:solidFill>
                  <a:srgbClr val="000000"/>
                </a:solidFill>
              </a:rPr>
              <a:t>explotación </a:t>
            </a:r>
            <a:r>
              <a:rPr lang="es-AR" sz="1200" dirty="0">
                <a:solidFill>
                  <a:srgbClr val="000000"/>
                </a:solidFill>
              </a:rPr>
              <a:t>(</a:t>
            </a:r>
            <a:r>
              <a:rPr lang="es-AR" sz="1200" dirty="0" err="1">
                <a:solidFill>
                  <a:srgbClr val="000000"/>
                </a:solidFill>
              </a:rPr>
              <a:t>Meconi</a:t>
            </a:r>
            <a:r>
              <a:rPr lang="es-AR" sz="1200" dirty="0">
                <a:solidFill>
                  <a:srgbClr val="000000"/>
                </a:solidFill>
              </a:rPr>
              <a:t> &amp; </a:t>
            </a:r>
            <a:r>
              <a:rPr lang="es-AR" sz="1200" dirty="0" err="1">
                <a:solidFill>
                  <a:srgbClr val="000000"/>
                </a:solidFill>
              </a:rPr>
              <a:t>Sticco</a:t>
            </a:r>
            <a:r>
              <a:rPr lang="es-AR" sz="1200" dirty="0">
                <a:solidFill>
                  <a:srgbClr val="000000"/>
                </a:solidFill>
              </a:rPr>
              <a:t>, 2012). 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7077741" y="5864225"/>
            <a:ext cx="307141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AR" sz="1400">
                <a:solidFill>
                  <a:srgbClr val="000000"/>
                </a:solidFill>
              </a:rPr>
              <a:t>Diagrama de flujo para obtención de Carbonato de litio en el salar del Hombre Muerto.</a:t>
            </a:r>
            <a:r>
              <a:rPr lang="es-AR" sz="1200">
                <a:solidFill>
                  <a:srgbClr val="000000"/>
                </a:solidFill>
              </a:rPr>
              <a:t>(Revista Panorama Minero, 1996, 2002.). 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07935" y="5616575"/>
            <a:ext cx="61428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220307" y="171451"/>
            <a:ext cx="5928541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AR" sz="1600" dirty="0" smtClean="0">
                <a:solidFill>
                  <a:srgbClr val="000000"/>
                </a:solidFill>
              </a:rPr>
              <a:t>La </a:t>
            </a:r>
            <a:r>
              <a:rPr lang="es-AR" sz="1600" dirty="0">
                <a:solidFill>
                  <a:srgbClr val="000000"/>
                </a:solidFill>
              </a:rPr>
              <a:t>producción de litio </a:t>
            </a:r>
            <a:r>
              <a:rPr lang="es-AR" sz="1600" dirty="0" smtClean="0">
                <a:solidFill>
                  <a:srgbClr val="000000"/>
                </a:solidFill>
              </a:rPr>
              <a:t>en 2017 implicaba </a:t>
            </a:r>
            <a:r>
              <a:rPr lang="es-AR" sz="1600" dirty="0">
                <a:solidFill>
                  <a:srgbClr val="000000"/>
                </a:solidFill>
              </a:rPr>
              <a:t>una pérdida neta de:</a:t>
            </a:r>
          </a:p>
          <a:p>
            <a:pPr eaLnBrk="1">
              <a:buFont typeface="Wingdings" charset="2"/>
              <a:buChar char=""/>
            </a:pPr>
            <a:r>
              <a:rPr lang="es-AR" sz="1600" b="1" dirty="0">
                <a:solidFill>
                  <a:srgbClr val="000000"/>
                </a:solidFill>
              </a:rPr>
              <a:t>42,5 millones de m3/año</a:t>
            </a:r>
            <a:r>
              <a:rPr lang="es-AR" sz="1600" dirty="0">
                <a:solidFill>
                  <a:srgbClr val="000000"/>
                </a:solidFill>
              </a:rPr>
              <a:t> de agua de salmuera evaporada </a:t>
            </a:r>
          </a:p>
          <a:p>
            <a:pPr eaLnBrk="1">
              <a:buFont typeface="Wingdings" charset="2"/>
              <a:buChar char=""/>
            </a:pPr>
            <a:r>
              <a:rPr lang="es-AR" sz="1600" b="1" dirty="0">
                <a:solidFill>
                  <a:srgbClr val="000000"/>
                </a:solidFill>
              </a:rPr>
              <a:t>1,8 millones de m3/año</a:t>
            </a:r>
            <a:r>
              <a:rPr lang="es-AR" sz="1600" dirty="0">
                <a:solidFill>
                  <a:srgbClr val="000000"/>
                </a:solidFill>
              </a:rPr>
              <a:t> de agua dulce para procesamiento</a:t>
            </a: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094" y="4532314"/>
            <a:ext cx="3671410" cy="2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45" y="4532314"/>
            <a:ext cx="3671410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534897" y="6408208"/>
            <a:ext cx="236030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AR" dirty="0">
                <a:solidFill>
                  <a:srgbClr val="000000"/>
                </a:solidFill>
                <a:latin typeface="Calibri" charset="0"/>
              </a:rPr>
              <a:t>Salar de Atacama, Chile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15873" y="6154208"/>
            <a:ext cx="3511093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AR" dirty="0">
                <a:solidFill>
                  <a:srgbClr val="000000"/>
                </a:solidFill>
                <a:latin typeface="Calibri" charset="0"/>
              </a:rPr>
              <a:t>Salar de Tres Quebradas, Sitio Ramsar Catamarca, Argentina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10674548" y="5199063"/>
            <a:ext cx="129681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es-AR" sz="1000">
                <a:solidFill>
                  <a:srgbClr val="000000"/>
                </a:solidFill>
              </a:rPr>
              <a:t>(“agua purificada”, agua dulce que se usa en el proceso.) </a:t>
            </a:r>
          </a:p>
          <a:p>
            <a:pPr>
              <a:buClrTx/>
              <a:buFontTx/>
              <a:buNone/>
            </a:pPr>
            <a:endParaRPr lang="es-AR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98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965</TotalTime>
  <Words>851</Words>
  <Application>Microsoft Office PowerPoint</Application>
  <PresentationFormat>Panorámica</PresentationFormat>
  <Paragraphs>256</Paragraphs>
  <Slides>14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Microsoft YaHei</vt:lpstr>
      <vt:lpstr>Arial</vt:lpstr>
      <vt:lpstr>Calibri</vt:lpstr>
      <vt:lpstr>Calibri Light</vt:lpstr>
      <vt:lpstr>Myriad Pro</vt:lpstr>
      <vt:lpstr>Myriad Pro Regular</vt:lpstr>
      <vt:lpstr>Times New Roman</vt:lpstr>
      <vt:lpstr>Wingdings</vt:lpstr>
      <vt:lpstr>Metropolitano</vt:lpstr>
      <vt:lpstr>Litio, Agua, Humedales y Biodiversidad</vt:lpstr>
      <vt:lpstr>Presentación de PowerPoint</vt:lpstr>
      <vt:lpstr>Flamencos</vt:lpstr>
      <vt:lpstr>Flamencos</vt:lpstr>
      <vt:lpstr>Humedales del Altiplano</vt:lpstr>
      <vt:lpstr>Presentación de PowerPoint</vt:lpstr>
      <vt:lpstr>Presentación de PowerPoint</vt:lpstr>
      <vt:lpstr>Extracción de litio en salmuera – método evaporítico</vt:lpstr>
      <vt:lpstr>Presentación de PowerPoint</vt:lpstr>
      <vt:lpstr>Algunos datos </vt:lpstr>
      <vt:lpstr>Proyectos mineros en el Altiplano de Catamarca</vt:lpstr>
      <vt:lpstr>Presentación de PowerPoint</vt:lpstr>
      <vt:lpstr>Impactos ambientales a nivel especies</vt:lpstr>
      <vt:lpstr>Minería de litio en salmuera: resumen de la problemática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Monitoreo Ambiental Participativo</dc:title>
  <dc:creator>Amelia</dc:creator>
  <cp:lastModifiedBy>Adriana</cp:lastModifiedBy>
  <cp:revision>89</cp:revision>
  <dcterms:created xsi:type="dcterms:W3CDTF">2021-03-21T19:53:18Z</dcterms:created>
  <dcterms:modified xsi:type="dcterms:W3CDTF">2021-10-29T22:43:39Z</dcterms:modified>
</cp:coreProperties>
</file>